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icrosoft PhagsPa" panose="020B0502040204020203" pitchFamily="34" charset="0"/>
      <p:regular r:id="rId14"/>
      <p:bold r:id="rId15"/>
    </p:embeddedFont>
    <p:embeddedFont>
      <p:font typeface="Barlow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37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1475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PathFinder KE: Gamified Career Exploration for African Students</a:t>
            </a:r>
            <a:endParaRPr lang="en-US" sz="4300" b="1" dirty="0">
              <a:latin typeface="Microsoft PhagsPa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24243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Matching students’ interests with real-world careers using local data.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491513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Empowering young learners to make informed career decisions for a brighter future.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447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Conclusion: Empowering Africa's Future Workforce</a:t>
            </a:r>
            <a:endParaRPr lang="en-US" sz="4300" dirty="0">
              <a:latin typeface="Microsoft PhagsPa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328636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3286363"/>
            <a:ext cx="39141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Connect Interests &amp; Education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9463" y="377737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Helping students relate </a:t>
            </a:r>
            <a:r>
              <a:rPr lang="en-US" sz="1900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subjects of interest </a:t>
            </a: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with career paths.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34321" y="441924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748" y="4419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Link to Job Market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89748" y="491025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Using local data for relevant career matches.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604605" y="555212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60032" y="5552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Invest in the Future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60032" y="604313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Support growth of Africa's skilled workforce.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2481" y="433745"/>
            <a:ext cx="3505319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Meet the Team</a:t>
            </a:r>
            <a:endParaRPr lang="en-US" sz="3600" dirty="0">
              <a:latin typeface="Microsoft PhagsPa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26" y="1187290"/>
            <a:ext cx="2442329" cy="2442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3297" y="3732385"/>
            <a:ext cx="1271976" cy="1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Benzil Emmanuel</a:t>
            </a:r>
            <a:endParaRPr lang="en-US" dirty="0">
              <a:latin typeface="Microsoft PhagsPa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53867" y="4028269"/>
            <a:ext cx="3176830" cy="23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Project </a:t>
            </a:r>
            <a:r>
              <a:rPr lang="en-US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Lead/Prompt Engineer </a:t>
            </a:r>
            <a:endParaRPr lang="en-US" dirty="0">
              <a:latin typeface="Microsoft PhagsPa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07" y="1187290"/>
            <a:ext cx="2442329" cy="2442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3672" y="3763356"/>
            <a:ext cx="1271976" cy="61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Parsley Njoroge</a:t>
            </a:r>
            <a:endParaRPr lang="en-US" dirty="0">
              <a:latin typeface="Microsoft PhagsPa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99763" y="4031304"/>
            <a:ext cx="3176916" cy="2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Researcher </a:t>
            </a:r>
            <a:endParaRPr lang="en-US" dirty="0">
              <a:latin typeface="Microsoft PhagsPa" panose="020B05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007" y="1187290"/>
            <a:ext cx="2442329" cy="2442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98172" y="3769514"/>
            <a:ext cx="1271976" cy="1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Patrick Leon</a:t>
            </a:r>
            <a:endParaRPr lang="en-US" dirty="0">
              <a:latin typeface="Microsoft PhagsPa" panose="020B05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45745" y="4031340"/>
            <a:ext cx="3176830" cy="23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Programmer/ML Engineer</a:t>
            </a:r>
            <a:endParaRPr lang="en-US" dirty="0">
              <a:latin typeface="Microsoft PhagsPa" panose="020B0502040204020203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738" y="4627836"/>
            <a:ext cx="2442329" cy="24423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478915" y="7177462"/>
            <a:ext cx="1271976" cy="153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Brian Kinyua</a:t>
            </a:r>
            <a:endParaRPr lang="en-US" dirty="0">
              <a:latin typeface="Microsoft PhagsPa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595060" y="7441909"/>
            <a:ext cx="3176830" cy="218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Game developer</a:t>
            </a:r>
            <a:endParaRPr lang="en-US" dirty="0">
              <a:latin typeface="Microsoft PhagsPa" panose="020B0502040204020203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084" y="4627837"/>
            <a:ext cx="2442329" cy="24423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928249" y="7199007"/>
            <a:ext cx="1271976" cy="1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 Oliver Gitonga</a:t>
            </a:r>
            <a:endParaRPr lang="en-US" dirty="0">
              <a:latin typeface="Microsoft PhagsPa" panose="020B05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975779" y="7465099"/>
            <a:ext cx="3176916" cy="27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UI/UX </a:t>
            </a:r>
            <a:r>
              <a:rPr lang="en-US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Designer</a:t>
            </a:r>
            <a:endParaRPr lang="en-US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930"/>
            <a:ext cx="4709041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3700" dirty="0">
              <a:latin typeface="Microsoft PhagsPa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640" y="1679853"/>
            <a:ext cx="403717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Many students in Kenya and across Africa lack access to appropriate, personalized career guidance, leading to poor academic choices, missed opportunities, and long-term struggles in the job market.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1640" y="3565922"/>
            <a:ext cx="403717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>
              <a:latin typeface="Microsoft PhagsPa" panose="020B0502040204020203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40" y="4143375"/>
            <a:ext cx="3264932" cy="326493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303401" y="1727597"/>
            <a:ext cx="4037171" cy="2373987"/>
          </a:xfrm>
          <a:prstGeom prst="roundRect">
            <a:avLst>
              <a:gd name="adj" fmla="val 1338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538073" y="1962269"/>
            <a:ext cx="235446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Root Causes</a:t>
            </a:r>
            <a:endParaRPr lang="en-US" sz="1850" dirty="0">
              <a:latin typeface="Microsoft PhagsPa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538073" y="2468404"/>
            <a:ext cx="356782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Limited career guidance in schools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38073" y="2998113"/>
            <a:ext cx="356782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Lack of awareness of job prospects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38073" y="3527822"/>
            <a:ext cx="356782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Outdated and misaligned curricula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65162" y="1701046"/>
            <a:ext cx="235446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User Persona: Aisha</a:t>
            </a:r>
            <a:endParaRPr lang="en-US" sz="1850" dirty="0">
              <a:latin typeface="Microsoft PhagsPa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5162" y="2207181"/>
            <a:ext cx="403717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Bright student unsure about career paths.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182939" y="2784634"/>
            <a:ext cx="3719393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"I’m passionate about science… but I don’t know what careers I can pursue here in Kenya."</a:t>
            </a:r>
            <a:endParaRPr lang="en-US" sz="1650" dirty="0">
              <a:latin typeface="Microsoft PhagsPa" panose="020B0502040204020203" pitchFamily="34" charset="0"/>
            </a:endParaRPr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939" y="4040267"/>
            <a:ext cx="2113836" cy="2113836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9865162" y="2784634"/>
            <a:ext cx="22860" cy="3369469"/>
          </a:xfrm>
          <a:prstGeom prst="rect">
            <a:avLst/>
          </a:prstGeom>
          <a:solidFill>
            <a:srgbClr val="16FFBB"/>
          </a:solidFill>
          <a:ln/>
        </p:spPr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0961"/>
            <a:ext cx="60715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Visualizing the Problem</a:t>
            </a:r>
            <a:endParaRPr lang="en-US" sz="4300" dirty="0">
              <a:latin typeface="Microsoft PhagsPa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0770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Key Data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279023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Only </a:t>
            </a:r>
            <a:r>
              <a:rPr lang="en-US" sz="1900" b="1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10–17% of Kenyan graduates</a:t>
            </a: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 secure relevant employment within a year, with many facing long-term unemployment or underemployment.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64037" y="4648081"/>
            <a:ext cx="7589083" cy="1887855"/>
          </a:xfrm>
          <a:prstGeom prst="roundRect">
            <a:avLst>
              <a:gd name="adj" fmla="val 19617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1333" y="4925377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67% youth unemployment </a:t>
            </a: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in Kenya (NCPD), fueling brain drain</a:t>
            </a:r>
            <a:r>
              <a:rPr lang="en-US" sz="1900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41333" y="5710517"/>
            <a:ext cx="6861334" cy="43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Widening skills gap in the job market</a:t>
            </a:r>
            <a:r>
              <a:rPr lang="en-US" sz="1900" dirty="0" smtClean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.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362" y="707946"/>
            <a:ext cx="544068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PathFinder KE Solution</a:t>
            </a:r>
            <a:endParaRPr lang="en-US" sz="4000" dirty="0">
              <a:latin typeface="Microsoft PhagsPa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02362" y="1803202"/>
            <a:ext cx="1302567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PathFinder KE is a </a:t>
            </a: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mobile gamified experience</a:t>
            </a:r>
            <a:r>
              <a:rPr lang="en-US" sz="18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 that simulates a student's academic and career journey in Kenya: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62" y="2427922"/>
            <a:ext cx="4150757" cy="25653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2362" y="5279827"/>
            <a:ext cx="37865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Choose Paths &amp; Make Decisions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2362" y="5735836"/>
            <a:ext cx="4150757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Students actively choose academic and career paths, making decisions that influence their virtual journey.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703" y="2427922"/>
            <a:ext cx="4150876" cy="25653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9703" y="5279827"/>
            <a:ext cx="268616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See Outcomes &amp; Learn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9703" y="5735836"/>
            <a:ext cx="4150876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The platform simulates real-world consequences, allowing students to learn from virtual successes and failures.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162" y="2427922"/>
            <a:ext cx="4150757" cy="25653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162" y="5279827"/>
            <a:ext cx="415075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Explore Options Before Committing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162" y="6054328"/>
            <a:ext cx="4150757" cy="1467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PathFinder KE enables exploration of various career options in Kenya, helping students understand possibilities before making real-life commitments.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495002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Why PathFinder KE?</a:t>
            </a:r>
            <a:endParaRPr lang="en-US" sz="3850" dirty="0">
              <a:latin typeface="Microsoft PhagsPa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96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Key Differentiators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9621" y="2347913"/>
            <a:ext cx="6263878" cy="3847862"/>
          </a:xfrm>
          <a:prstGeom prst="roundRect">
            <a:avLst>
              <a:gd name="adj" fmla="val 86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7241" y="2355533"/>
            <a:ext cx="6248638" cy="638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9888" y="2496741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Local Simulation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87241" y="2994303"/>
            <a:ext cx="6248638" cy="638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09888" y="3135511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Gamified Career Decisions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87241" y="3633073"/>
            <a:ext cx="6248638" cy="638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9888" y="3774281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Personalization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87241" y="4271843"/>
            <a:ext cx="6248638" cy="638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9888" y="4413052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Offline First + Low Bandwidth UX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87241" y="4910614"/>
            <a:ext cx="6248638" cy="638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9888" y="5051822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Community-First Model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87241" y="5549384"/>
            <a:ext cx="6248638" cy="638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09888" y="5690592"/>
            <a:ext cx="580334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Data Driven Paths</a:t>
            </a:r>
            <a:endParaRPr lang="en-US" sz="1750" dirty="0">
              <a:latin typeface="Microsoft PhagsPa" panose="020B0502040204020203" pitchFamily="34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79" y="1335642"/>
            <a:ext cx="5872401" cy="5872401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65184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Who Uses PathFinder KE?</a:t>
            </a:r>
            <a:endParaRPr lang="en-US" sz="4300" dirty="0">
              <a:latin typeface="Microsoft PhagsPa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95174" y="3277195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Students</a:t>
            </a:r>
            <a:endParaRPr lang="en-US" sz="2550" dirty="0">
              <a:latin typeface="Microsoft PhagsPa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11" y="3226713"/>
            <a:ext cx="369332" cy="369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43386" y="3071455"/>
            <a:ext cx="382297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Teachers/Career Counsellors </a:t>
            </a:r>
            <a:endParaRPr lang="en-US" sz="2550" dirty="0">
              <a:latin typeface="Microsoft PhagsPa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53" y="3610928"/>
            <a:ext cx="369332" cy="3693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43386" y="5720239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Parents/Guardians</a:t>
            </a:r>
            <a:endParaRPr lang="en-US" sz="2550" dirty="0">
              <a:latin typeface="Microsoft PhagsPa" panose="020B0502040204020203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338" y="5812869"/>
            <a:ext cx="369332" cy="36933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64037" y="5514499"/>
            <a:ext cx="382297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Government Stakeholders</a:t>
            </a:r>
            <a:endParaRPr lang="en-US" sz="2550" dirty="0">
              <a:latin typeface="Microsoft PhagsPa" panose="020B0502040204020203" pitchFamily="34" charset="0"/>
            </a:endParaRPr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396" y="5428655"/>
            <a:ext cx="369332" cy="369332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34283"/>
            <a:ext cx="737080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Experiment Design &amp; Testing</a:t>
            </a:r>
            <a:endParaRPr lang="en-US" sz="4300" b="1" dirty="0">
              <a:latin typeface="Microsoft PhagsPa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199036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2371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Hypothesis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55161" y="272819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App increases career awareness and motivation.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347162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37184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Experiment Setup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55161" y="420945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Pilot with 100 students across 3 schools.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4952881"/>
            <a:ext cx="1234440" cy="23424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51996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Metrics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55161" y="569071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Pre/post career knowledge tests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55161" y="617208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App usage statistics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955161" y="665345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Student feedback surveys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901" y="572691"/>
            <a:ext cx="7360801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Impact Assessment &amp; Refinement</a:t>
            </a:r>
            <a:endParaRPr 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92420" y="2793473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Social Impact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0859" y="3233560"/>
            <a:ext cx="432566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Empowering students, lowering unemployment, closing skills gaps.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958" y="1515488"/>
            <a:ext cx="3688318" cy="368831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31336" y="3162189"/>
            <a:ext cx="520660" cy="520660"/>
          </a:xfrm>
          <a:prstGeom prst="roundRect">
            <a:avLst>
              <a:gd name="adj" fmla="val 17544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326916" y="3213260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63276" y="1625800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Economic Impact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63276" y="2040018"/>
            <a:ext cx="442983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Building skilled workforce, attracting investments.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58" y="1515488"/>
            <a:ext cx="3688318" cy="368831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46279" y="1562101"/>
            <a:ext cx="520660" cy="520660"/>
          </a:xfrm>
          <a:prstGeom prst="roundRect">
            <a:avLst>
              <a:gd name="adj" fmla="val 17544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41661" y="1622347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63276" y="4287934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Next Steps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063276" y="4702152"/>
            <a:ext cx="44298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Scale to more schools, develop new features.</a:t>
            </a:r>
            <a:endParaRPr lang="en-US" sz="2000" dirty="0">
              <a:latin typeface="Microsoft PhagsPa" panose="020B0502040204020203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957" y="1515488"/>
            <a:ext cx="3688319" cy="368831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191260" y="4375599"/>
            <a:ext cx="520660" cy="520660"/>
          </a:xfrm>
          <a:prstGeom prst="roundRect">
            <a:avLst>
              <a:gd name="adj" fmla="val 17544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386480" y="4448640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57926" y="5547141"/>
            <a:ext cx="2421770" cy="275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Envisioning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34" y="6134657"/>
            <a:ext cx="2815084" cy="173980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16893" y="6120909"/>
            <a:ext cx="2018073" cy="229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Success Stories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4216894" y="6535128"/>
            <a:ext cx="2588212" cy="52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Students sharing positive experiences from pilot program.</a:t>
            </a:r>
            <a:endParaRPr lang="en-US" sz="1600" dirty="0">
              <a:latin typeface="Microsoft PhagsPa" panose="020B0502040204020203" pitchFamily="34" charset="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568" y="6100589"/>
            <a:ext cx="2815084" cy="173980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722885" y="6134657"/>
            <a:ext cx="2018073" cy="229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Call to Action</a:t>
            </a:r>
            <a:endParaRPr lang="en-US" sz="1800" dirty="0">
              <a:latin typeface="Microsoft PhagsPa" panose="020B0502040204020203" pitchFamily="3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10722886" y="6548876"/>
            <a:ext cx="2588212" cy="52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Join us to expand PathFinder KE's reach across Kenya.</a:t>
            </a:r>
            <a:endParaRPr lang="en-US" sz="16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31190" y="23645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Tools and Resources</a:t>
            </a:r>
            <a:endParaRPr lang="en-US" sz="4300" dirty="0">
              <a:latin typeface="Microsoft PhagsPa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596283"/>
            <a:ext cx="10798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Blender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4185999"/>
            <a:ext cx="10798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3D modeling software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40172" y="3596283"/>
            <a:ext cx="15898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Armorpaint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040172" y="4185999"/>
            <a:ext cx="158984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Texture painting software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39851" y="3596283"/>
            <a:ext cx="15449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Unity game engine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39851" y="4528899"/>
            <a:ext cx="154495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Game development platform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394644" y="3596283"/>
            <a:ext cx="13942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Microsoft PhagsPa" panose="020B0502040204020203" pitchFamily="34" charset="0"/>
                <a:ea typeface="Spline Sans Bold" pitchFamily="34" charset="-122"/>
                <a:cs typeface="Spline Sans Bold" pitchFamily="34" charset="-120"/>
              </a:rPr>
              <a:t>FL Studio</a:t>
            </a:r>
            <a:endParaRPr lang="en-US" sz="2150" dirty="0">
              <a:latin typeface="Microsoft PhagsPa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2394644" y="4185999"/>
            <a:ext cx="13942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Microsoft PhagsPa" panose="020B0502040204020203" pitchFamily="34" charset="0"/>
                <a:ea typeface="Barlow" pitchFamily="34" charset="-122"/>
                <a:cs typeface="Barlow" pitchFamily="34" charset="-120"/>
              </a:rPr>
              <a:t>Music production workstation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475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Microsoft PhagsPa</vt:lpstr>
      <vt:lpstr>Barlow</vt:lpstr>
      <vt:lpstr>Arial</vt:lpstr>
      <vt:lpstr>Spline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Oliver</cp:lastModifiedBy>
  <cp:revision>13</cp:revision>
  <dcterms:created xsi:type="dcterms:W3CDTF">2025-06-10T08:27:05Z</dcterms:created>
  <dcterms:modified xsi:type="dcterms:W3CDTF">2025-06-11T05:53:59Z</dcterms:modified>
</cp:coreProperties>
</file>